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2.svg>
</file>

<file path=ppt/media/image-10-3.png>
</file>

<file path=ppt/media/image-10-4.svg>
</file>

<file path=ppt/media/image-10-5.png>
</file>

<file path=ppt/media/image-10-6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slideLayout" Target="../slideLayouts/slideLayout11.xml"/><Relationship Id="rId8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04899"/>
            <a:ext cx="74084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Sales Profitability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04404"/>
            <a:ext cx="5400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Strategy Optimization Project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4988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Identifying key drivers of sales and profit using Superstore Database historical data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621744"/>
            <a:ext cx="7330678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Three Critical Action Items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1128832" y="2681883"/>
            <a:ext cx="3860721" cy="225743"/>
          </a:xfrm>
          <a:prstGeom prst="roundRect">
            <a:avLst>
              <a:gd name="adj" fmla="val 42007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0218" y="2456081"/>
            <a:ext cx="677347" cy="677347"/>
          </a:xfrm>
          <a:prstGeom prst="roundRect">
            <a:avLst>
              <a:gd name="adj" fmla="val 6749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59525" y="2625388"/>
            <a:ext cx="338614" cy="33861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15960" y="3359229"/>
            <a:ext cx="3747968" cy="705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Transform Discount Policy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15960" y="4199930"/>
            <a:ext cx="374796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Critical Priority: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-3% margin on all discounted transactions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15960" y="5057537"/>
            <a:ext cx="374796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Shift from mass tool to strategic use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15960" y="5858708"/>
            <a:ext cx="374796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discount should create negative margin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15960" y="6659880"/>
            <a:ext cx="374796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Reserve for clearance or B2B only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554028" y="2343150"/>
            <a:ext cx="3860721" cy="225743"/>
          </a:xfrm>
          <a:prstGeom prst="roundRect">
            <a:avLst>
              <a:gd name="adj" fmla="val 42007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5215414" y="2117348"/>
            <a:ext cx="677347" cy="677347"/>
          </a:xfrm>
          <a:prstGeom prst="roundRect">
            <a:avLst>
              <a:gd name="adj" fmla="val 6749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84721" y="2286655"/>
            <a:ext cx="338614" cy="338614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41156" y="3020497"/>
            <a:ext cx="3747968" cy="705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Optimize Product Portfolio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5441156" y="3861197"/>
            <a:ext cx="374796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Remove or renegotiate loss-making products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5441156" y="4718804"/>
            <a:ext cx="374796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Withdraw Cisco TelePresence and similar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5441156" y="5519976"/>
            <a:ext cx="374796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on high-margin Technology</a:t>
            </a: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5441156" y="6321147"/>
            <a:ext cx="3747968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Renegotiate purchase prices</a:t>
            </a:r>
            <a:endParaRPr lang="en-US" sz="1750" dirty="0"/>
          </a:p>
        </p:txBody>
      </p:sp>
      <p:sp>
        <p:nvSpPr>
          <p:cNvPr id="19" name="Shape 15"/>
          <p:cNvSpPr/>
          <p:nvPr/>
        </p:nvSpPr>
        <p:spPr>
          <a:xfrm>
            <a:off x="9979223" y="2004536"/>
            <a:ext cx="3860840" cy="225743"/>
          </a:xfrm>
          <a:prstGeom prst="roundRect">
            <a:avLst>
              <a:gd name="adj" fmla="val 42007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20" name="Shape 16"/>
          <p:cNvSpPr/>
          <p:nvPr/>
        </p:nvSpPr>
        <p:spPr>
          <a:xfrm>
            <a:off x="9640610" y="1778734"/>
            <a:ext cx="677347" cy="677347"/>
          </a:xfrm>
          <a:prstGeom prst="roundRect">
            <a:avLst>
              <a:gd name="adj" fmla="val 6749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2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09917" y="1948041"/>
            <a:ext cx="338614" cy="338614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9866352" y="2681883"/>
            <a:ext cx="2827496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3. Fix Central Region</a:t>
            </a:r>
            <a:endParaRPr lang="en-US" sz="2200" dirty="0"/>
          </a:p>
        </p:txBody>
      </p:sp>
      <p:sp>
        <p:nvSpPr>
          <p:cNvPr id="23" name="Text 18"/>
          <p:cNvSpPr/>
          <p:nvPr/>
        </p:nvSpPr>
        <p:spPr>
          <a:xfrm>
            <a:off x="9866352" y="3169920"/>
            <a:ext cx="3748087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Audit operational costs and pricing</a:t>
            </a:r>
            <a:endParaRPr lang="en-US" sz="1750" dirty="0"/>
          </a:p>
        </p:txBody>
      </p:sp>
      <p:sp>
        <p:nvSpPr>
          <p:cNvPr id="24" name="Text 19"/>
          <p:cNvSpPr/>
          <p:nvPr/>
        </p:nvSpPr>
        <p:spPr>
          <a:xfrm>
            <a:off x="9866352" y="3666411"/>
            <a:ext cx="3748087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Align margins with West and East</a:t>
            </a:r>
            <a:endParaRPr lang="en-US" sz="1750" dirty="0"/>
          </a:p>
        </p:txBody>
      </p:sp>
      <p:sp>
        <p:nvSpPr>
          <p:cNvPr id="25" name="Text 20"/>
          <p:cNvSpPr/>
          <p:nvPr/>
        </p:nvSpPr>
        <p:spPr>
          <a:xfrm>
            <a:off x="9866352" y="4467582"/>
            <a:ext cx="3748087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Review local pricing strategy</a:t>
            </a:r>
            <a:endParaRPr lang="en-US" sz="1750" dirty="0"/>
          </a:p>
        </p:txBody>
      </p:sp>
      <p:sp>
        <p:nvSpPr>
          <p:cNvPr id="26" name="Text 21"/>
          <p:cNvSpPr/>
          <p:nvPr/>
        </p:nvSpPr>
        <p:spPr>
          <a:xfrm>
            <a:off x="9866352" y="4907637"/>
            <a:ext cx="3748087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Optimize logistics costs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883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Three-Stage Analytical Approach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46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501152"/>
            <a:ext cx="3664744" cy="3048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36754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Preparation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165878"/>
            <a:ext cx="36647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Cleaning and transformation in MS Excel for reliable results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685348" y="3146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348" y="3501152"/>
            <a:ext cx="3664863" cy="3048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0" name="Text 7"/>
          <p:cNvSpPr/>
          <p:nvPr/>
        </p:nvSpPr>
        <p:spPr>
          <a:xfrm>
            <a:off x="4685348" y="36754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Exploration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685348" y="4165878"/>
            <a:ext cx="3664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SQL queries to uncover insights and patterns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528851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643563"/>
            <a:ext cx="7556421" cy="3048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4" name="Text 11"/>
          <p:cNvSpPr/>
          <p:nvPr/>
        </p:nvSpPr>
        <p:spPr>
          <a:xfrm>
            <a:off x="793790" y="58178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93790" y="63082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dashboards for key performance indicators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19175"/>
            <a:ext cx="68981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10 Products by Sales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294930"/>
            <a:ext cx="31798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Technology Dominates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2876074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Canon imageCLASS 2200 Advanced Copier leads in revenue and profitability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828693"/>
            <a:ext cx="31942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Critical Issue Identified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409837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FF0000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Cisco TelePresence System EX90: $22.6K sales, -$2,570 profit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339715"/>
            <a:ext cx="43124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revenue but operating at loss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781913"/>
            <a:ext cx="43124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Requires immediate intervention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224111"/>
            <a:ext cx="43124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 and discount policy review urgent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667256" y="2436614"/>
            <a:ext cx="269045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$22.6K</a:t>
            </a:r>
            <a:endParaRPr lang="en-US" sz="5850" dirty="0"/>
          </a:p>
        </p:txBody>
      </p:sp>
      <p:sp>
        <p:nvSpPr>
          <p:cNvPr id="12" name="Text 9"/>
          <p:cNvSpPr/>
          <p:nvPr/>
        </p:nvSpPr>
        <p:spPr>
          <a:xfrm>
            <a:off x="5667256" y="3468410"/>
            <a:ext cx="2690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Revenue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667256" y="4049554"/>
            <a:ext cx="26904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Cisco TelePresence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5667256" y="4979432"/>
            <a:ext cx="269045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-$2.5K</a:t>
            </a:r>
            <a:endParaRPr lang="en-US" sz="5850" dirty="0"/>
          </a:p>
        </p:txBody>
      </p:sp>
      <p:sp>
        <p:nvSpPr>
          <p:cNvPr id="15" name="Text 12"/>
          <p:cNvSpPr/>
          <p:nvPr/>
        </p:nvSpPr>
        <p:spPr>
          <a:xfrm>
            <a:off x="5667256" y="6011228"/>
            <a:ext cx="2690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Loss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5667256" y="6592372"/>
            <a:ext cx="26904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Urgent action needed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242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97" y="2713553"/>
            <a:ext cx="5222915" cy="556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Seasonal Sales Patterns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2697" y="3536394"/>
            <a:ext cx="13385006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Clear cyclical growth with peak performance in Q4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22697" y="5402580"/>
            <a:ext cx="13385006" cy="22860"/>
          </a:xfrm>
          <a:prstGeom prst="roundRect">
            <a:avLst>
              <a:gd name="adj" fmla="val 326925"/>
            </a:avLst>
          </a:prstGeom>
          <a:solidFill>
            <a:srgbClr val="2A1999"/>
          </a:solidFill>
          <a:ln/>
        </p:spPr>
      </p:sp>
      <p:sp>
        <p:nvSpPr>
          <p:cNvPr id="6" name="Shape 3"/>
          <p:cNvSpPr/>
          <p:nvPr/>
        </p:nvSpPr>
        <p:spPr>
          <a:xfrm>
            <a:off x="3901916" y="4868823"/>
            <a:ext cx="22860" cy="533757"/>
          </a:xfrm>
          <a:prstGeom prst="roundRect">
            <a:avLst>
              <a:gd name="adj" fmla="val 326925"/>
            </a:avLst>
          </a:prstGeom>
          <a:solidFill>
            <a:srgbClr val="2A1999"/>
          </a:solidFill>
          <a:ln/>
        </p:spPr>
      </p:sp>
      <p:sp>
        <p:nvSpPr>
          <p:cNvPr id="7" name="Shape 4"/>
          <p:cNvSpPr/>
          <p:nvPr/>
        </p:nvSpPr>
        <p:spPr>
          <a:xfrm>
            <a:off x="3713202" y="5202436"/>
            <a:ext cx="400288" cy="400288"/>
          </a:xfrm>
          <a:prstGeom prst="roundRect">
            <a:avLst>
              <a:gd name="adj" fmla="val 1867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779937" y="5235773"/>
            <a:ext cx="2668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801183" y="4021336"/>
            <a:ext cx="222420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Q1-Q2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00576" y="4406027"/>
            <a:ext cx="622554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Lower sales months, February and July weakest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7303770" y="5402580"/>
            <a:ext cx="22860" cy="533757"/>
          </a:xfrm>
          <a:prstGeom prst="roundRect">
            <a:avLst>
              <a:gd name="adj" fmla="val 326925"/>
            </a:avLst>
          </a:prstGeom>
          <a:solidFill>
            <a:srgbClr val="2A1999"/>
          </a:solidFill>
          <a:ln/>
        </p:spPr>
      </p:sp>
      <p:sp>
        <p:nvSpPr>
          <p:cNvPr id="12" name="Shape 9"/>
          <p:cNvSpPr/>
          <p:nvPr/>
        </p:nvSpPr>
        <p:spPr>
          <a:xfrm>
            <a:off x="7115056" y="5202436"/>
            <a:ext cx="400288" cy="400288"/>
          </a:xfrm>
          <a:prstGeom prst="roundRect">
            <a:avLst>
              <a:gd name="adj" fmla="val 1867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181790" y="5235773"/>
            <a:ext cx="2668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6203037" y="6114336"/>
            <a:ext cx="222420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Q3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4202430" y="6499027"/>
            <a:ext cx="622554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begin upward trend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10705624" y="4868823"/>
            <a:ext cx="22860" cy="533757"/>
          </a:xfrm>
          <a:prstGeom prst="roundRect">
            <a:avLst>
              <a:gd name="adj" fmla="val 326925"/>
            </a:avLst>
          </a:prstGeom>
          <a:solidFill>
            <a:srgbClr val="2A1999"/>
          </a:solidFill>
          <a:ln/>
        </p:spPr>
      </p:sp>
      <p:sp>
        <p:nvSpPr>
          <p:cNvPr id="17" name="Shape 14"/>
          <p:cNvSpPr/>
          <p:nvPr/>
        </p:nvSpPr>
        <p:spPr>
          <a:xfrm>
            <a:off x="10516910" y="5202436"/>
            <a:ext cx="400288" cy="400288"/>
          </a:xfrm>
          <a:prstGeom prst="roundRect">
            <a:avLst>
              <a:gd name="adj" fmla="val 1867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583644" y="5235773"/>
            <a:ext cx="2668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9604891" y="4021336"/>
            <a:ext cx="222420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Q4 Peak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604284" y="4406027"/>
            <a:ext cx="622554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November-December drive annual revenue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622697" y="6983968"/>
            <a:ext cx="13385006" cy="756166"/>
          </a:xfrm>
          <a:prstGeom prst="roundRect">
            <a:avLst>
              <a:gd name="adj" fmla="val 9883"/>
            </a:avLst>
          </a:prstGeom>
          <a:solidFill>
            <a:srgbClr val="0A004D"/>
          </a:solidFill>
          <a:ln/>
        </p:spPr>
      </p:sp>
      <p:pic>
        <p:nvPicPr>
          <p:cNvPr id="2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76" y="7256264"/>
            <a:ext cx="222409" cy="177879"/>
          </a:xfrm>
          <a:prstGeom prst="rect">
            <a:avLst/>
          </a:prstGeom>
        </p:spPr>
      </p:pic>
      <p:sp>
        <p:nvSpPr>
          <p:cNvPr id="23" name="Text 19"/>
          <p:cNvSpPr/>
          <p:nvPr/>
        </p:nvSpPr>
        <p:spPr>
          <a:xfrm>
            <a:off x="1200864" y="7206258"/>
            <a:ext cx="12628959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Recommendation:</a:t>
            </a:r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Increase Q4 investment in marketing, inventory, and logistics. Test new strategies during low-sales months.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74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071" y="3303032"/>
            <a:ext cx="7923014" cy="676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Regional Profitability Analysis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58071" y="4304705"/>
            <a:ext cx="6448782" cy="1263134"/>
          </a:xfrm>
          <a:prstGeom prst="roundRect">
            <a:avLst>
              <a:gd name="adj" fmla="val 7202"/>
            </a:avLst>
          </a:prstGeom>
          <a:solidFill>
            <a:srgbClr val="2B0AFF"/>
          </a:solidFill>
          <a:ln w="7620">
            <a:solidFill>
              <a:srgbClr val="4423F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266" y="4528899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West Region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82266" y="4997172"/>
            <a:ext cx="6000393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profitability, strong performance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23428" y="4304705"/>
            <a:ext cx="6448901" cy="1263134"/>
          </a:xfrm>
          <a:prstGeom prst="roundRect">
            <a:avLst>
              <a:gd name="adj" fmla="val 7202"/>
            </a:avLst>
          </a:prstGeom>
          <a:solidFill>
            <a:srgbClr val="2B0AFF"/>
          </a:solidFill>
          <a:ln w="7620">
            <a:solidFill>
              <a:srgbClr val="4423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7623" y="4528899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East Region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647623" y="4997172"/>
            <a:ext cx="6000512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Second most profitable market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071" y="5784413"/>
            <a:ext cx="6448782" cy="1263134"/>
          </a:xfrm>
          <a:prstGeom prst="roundRect">
            <a:avLst>
              <a:gd name="adj" fmla="val 7202"/>
            </a:avLst>
          </a:prstGeom>
          <a:solidFill>
            <a:srgbClr val="FF6B6B"/>
          </a:solidFill>
          <a:ln w="7620">
            <a:solidFill>
              <a:srgbClr val="E5515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266" y="6008608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Central Region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82266" y="6476881"/>
            <a:ext cx="6000393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Critical Issue: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High sales, low margins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23428" y="5784413"/>
            <a:ext cx="6448901" cy="1263134"/>
          </a:xfrm>
          <a:prstGeom prst="roundRect">
            <a:avLst>
              <a:gd name="adj" fmla="val 7202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7623" y="6008608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South Region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647623" y="6476881"/>
            <a:ext cx="6000512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Growth opportunity identified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758071" y="7291149"/>
            <a:ext cx="13114258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 Region shows excessive discounting or poor price management despite high sales volume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367" y="510183"/>
            <a:ext cx="9999107" cy="115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100"/>
              </a:lnSpc>
              <a:buNone/>
            </a:pPr>
            <a:r>
              <a:rPr lang="en-US" sz="73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Discount Problem</a:t>
            </a:r>
            <a:endParaRPr lang="en-US" sz="7300" dirty="0"/>
          </a:p>
        </p:txBody>
      </p:sp>
      <p:sp>
        <p:nvSpPr>
          <p:cNvPr id="3" name="Text 1"/>
          <p:cNvSpPr/>
          <p:nvPr/>
        </p:nvSpPr>
        <p:spPr>
          <a:xfrm>
            <a:off x="2783086" y="3246715"/>
            <a:ext cx="2282071" cy="463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30%</a:t>
            </a:r>
            <a:endParaRPr lang="en-US" sz="36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2698" y="2087166"/>
            <a:ext cx="2783086" cy="278308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08434" y="5102066"/>
            <a:ext cx="2431613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Non-Discount Margin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49367" y="5503307"/>
            <a:ext cx="6549866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Healthy profitability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9564886" y="3246715"/>
            <a:ext cx="2282071" cy="463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-3%</a:t>
            </a:r>
            <a:endParaRPr lang="en-US" sz="36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4498" y="2087166"/>
            <a:ext cx="2783086" cy="278308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546431" y="5102066"/>
            <a:ext cx="231921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Discount Margin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7431048" y="5503307"/>
            <a:ext cx="6549985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Systematic losses</a:t>
            </a:r>
            <a:endParaRPr lang="en-US" sz="1450" dirty="0"/>
          </a:p>
        </p:txBody>
      </p:sp>
      <p:sp>
        <p:nvSpPr>
          <p:cNvPr id="11" name="Text 7"/>
          <p:cNvSpPr/>
          <p:nvPr/>
        </p:nvSpPr>
        <p:spPr>
          <a:xfrm>
            <a:off x="927616" y="6217444"/>
            <a:ext cx="13053417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 negative correlation: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Company loses money on every discounted transaction. Non-discounted sales maintain overall financial health.</a:t>
            </a:r>
            <a:endParaRPr lang="en-US" sz="1450" dirty="0"/>
          </a:p>
        </p:txBody>
      </p:sp>
      <p:sp>
        <p:nvSpPr>
          <p:cNvPr id="12" name="Shape 8"/>
          <p:cNvSpPr/>
          <p:nvPr/>
        </p:nvSpPr>
        <p:spPr>
          <a:xfrm>
            <a:off x="649367" y="6008727"/>
            <a:ext cx="22860" cy="714137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3" name="Shape 9"/>
          <p:cNvSpPr/>
          <p:nvPr/>
        </p:nvSpPr>
        <p:spPr>
          <a:xfrm>
            <a:off x="649367" y="6931581"/>
            <a:ext cx="13331666" cy="788194"/>
          </a:xfrm>
          <a:prstGeom prst="roundRect">
            <a:avLst>
              <a:gd name="adj" fmla="val 9887"/>
            </a:avLst>
          </a:prstGeom>
          <a:solidFill>
            <a:srgbClr val="0A004D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66" y="7214354"/>
            <a:ext cx="231815" cy="185499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252180" y="7163395"/>
            <a:ext cx="125433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Urgent Action Required: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Discount policy must be restricted to prevent negative margins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94735"/>
            <a:ext cx="90868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Segmentation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704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Consumer Segment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51634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total profit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018609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Mass market strategy effective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585585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on purchase frequency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7027783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 broad reach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288161" y="48704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Home Office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288161" y="5451634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B0A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Efficient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288161" y="6018609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per-customer value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288161" y="6585585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 specialized campaigns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288161" y="7027783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high margins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782532" y="48704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Corporate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782532" y="5451634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Steady contributor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782532" y="6018609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B2B opportunities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4042"/>
            <a:ext cx="62431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Delivery Speed Impact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5298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1797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FAST (1.4 days)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670215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profitable transactions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313867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35406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OK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031099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Moderate profitability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674751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49015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SLOW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5391983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Higher margins than OK - customers buy premium products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280190" y="659975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Fastest deliveries generate highest margins. Slow delivery customers purchase expensive, high-margin products.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5708"/>
            <a:ext cx="7953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Overall Performance Metrics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8146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$2.3M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32132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Total Sales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5235893" y="218146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$286K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5897523" y="32132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Total Profit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677995" y="218146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12%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10339626" y="32132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Average Margin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77995" y="370367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Healthy but optimizable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4406741"/>
            <a:ext cx="356699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Category Profitability</a:t>
            </a:r>
            <a:endParaRPr lang="en-US" sz="2650" dirty="0"/>
          </a:p>
        </p:txBody>
      </p:sp>
      <p:sp>
        <p:nvSpPr>
          <p:cNvPr id="11" name="Shape 9"/>
          <p:cNvSpPr/>
          <p:nvPr/>
        </p:nvSpPr>
        <p:spPr>
          <a:xfrm>
            <a:off x="793790" y="5285542"/>
            <a:ext cx="3333393" cy="283488"/>
          </a:xfrm>
          <a:prstGeom prst="roundRect">
            <a:avLst>
              <a:gd name="adj" fmla="val 336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93790" y="5285542"/>
            <a:ext cx="1666637" cy="283488"/>
          </a:xfrm>
          <a:prstGeom prst="roundRect">
            <a:avLst>
              <a:gd name="adj" fmla="val 33606"/>
            </a:avLst>
          </a:prstGeom>
          <a:solidFill>
            <a:srgbClr val="2B0AFF"/>
          </a:solidFill>
          <a:ln/>
        </p:spPr>
      </p:sp>
      <p:sp>
        <p:nvSpPr>
          <p:cNvPr id="13" name="Text 11"/>
          <p:cNvSpPr/>
          <p:nvPr/>
        </p:nvSpPr>
        <p:spPr>
          <a:xfrm>
            <a:off x="4297204" y="5285542"/>
            <a:ext cx="65520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50%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52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Technology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634281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profit contributor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5235893" y="5285542"/>
            <a:ext cx="3326130" cy="283488"/>
          </a:xfrm>
          <a:prstGeom prst="roundRect">
            <a:avLst>
              <a:gd name="adj" fmla="val 336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235893" y="5285542"/>
            <a:ext cx="1430179" cy="283488"/>
          </a:xfrm>
          <a:prstGeom prst="roundRect">
            <a:avLst>
              <a:gd name="adj" fmla="val 33606"/>
            </a:avLst>
          </a:prstGeom>
          <a:solidFill>
            <a:srgbClr val="2B0AFF"/>
          </a:solidFill>
          <a:ln/>
        </p:spPr>
      </p:sp>
      <p:sp>
        <p:nvSpPr>
          <p:cNvPr id="18" name="Text 16"/>
          <p:cNvSpPr/>
          <p:nvPr/>
        </p:nvSpPr>
        <p:spPr>
          <a:xfrm>
            <a:off x="8732044" y="5285542"/>
            <a:ext cx="66246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43%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5235893" y="5852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Furniture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5235893" y="634281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Moderate profitability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9677995" y="5285542"/>
            <a:ext cx="3516749" cy="283488"/>
          </a:xfrm>
          <a:prstGeom prst="roundRect">
            <a:avLst>
              <a:gd name="adj" fmla="val 33606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9677995" y="5285542"/>
            <a:ext cx="210979" cy="283488"/>
          </a:xfrm>
          <a:prstGeom prst="roundRect">
            <a:avLst>
              <a:gd name="adj" fmla="val 45155"/>
            </a:avLst>
          </a:prstGeom>
          <a:solidFill>
            <a:srgbClr val="2B0AFF"/>
          </a:solidFill>
          <a:ln/>
        </p:spPr>
      </p:sp>
      <p:sp>
        <p:nvSpPr>
          <p:cNvPr id="23" name="Text 21"/>
          <p:cNvSpPr/>
          <p:nvPr/>
        </p:nvSpPr>
        <p:spPr>
          <a:xfrm>
            <a:off x="13364766" y="5285542"/>
            <a:ext cx="47184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6%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9677995" y="5852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Office Supplies</a:t>
            </a:r>
            <a:endParaRPr lang="en-US" sz="2200" dirty="0"/>
          </a:p>
        </p:txBody>
      </p:sp>
      <p:sp>
        <p:nvSpPr>
          <p:cNvPr id="25" name="Text 23"/>
          <p:cNvSpPr/>
          <p:nvPr/>
        </p:nvSpPr>
        <p:spPr>
          <a:xfrm>
            <a:off x="9677995" y="634281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Lowest margins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793790" y="69608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 growth trend post-2015 confirms expansion strategy effectiveness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2025-11-03T23:11:16Z</dcterms:created>
  <dcterms:modified xsi:type="dcterms:W3CDTF">2025-11-03T23:11:16Z</dcterms:modified>
</cp:coreProperties>
</file>